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3" r:id="rId10"/>
    <p:sldId id="264" r:id="rId11"/>
    <p:sldId id="265" r:id="rId12"/>
    <p:sldId id="266" r:id="rId13"/>
    <p:sldId id="302" r:id="rId14"/>
    <p:sldId id="267" r:id="rId15"/>
    <p:sldId id="268" r:id="rId16"/>
    <p:sldId id="269" r:id="rId17"/>
    <p:sldId id="298" r:id="rId18"/>
    <p:sldId id="270" r:id="rId19"/>
    <p:sldId id="271" r:id="rId20"/>
    <p:sldId id="303" r:id="rId21"/>
    <p:sldId id="272" r:id="rId22"/>
    <p:sldId id="304" r:id="rId23"/>
    <p:sldId id="273" r:id="rId24"/>
    <p:sldId id="274" r:id="rId25"/>
    <p:sldId id="275" r:id="rId26"/>
    <p:sldId id="305" r:id="rId27"/>
    <p:sldId id="299" r:id="rId28"/>
    <p:sldId id="276" r:id="rId29"/>
    <p:sldId id="277" r:id="rId30"/>
    <p:sldId id="306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307" r:id="rId40"/>
    <p:sldId id="286" r:id="rId41"/>
    <p:sldId id="287" r:id="rId42"/>
    <p:sldId id="288" r:id="rId43"/>
    <p:sldId id="300" r:id="rId44"/>
    <p:sldId id="289" r:id="rId45"/>
    <p:sldId id="290" r:id="rId46"/>
    <p:sldId id="291" r:id="rId47"/>
    <p:sldId id="292" r:id="rId48"/>
    <p:sldId id="293" r:id="rId49"/>
    <p:sldId id="301" r:id="rId50"/>
    <p:sldId id="294" r:id="rId51"/>
    <p:sldId id="295" r:id="rId52"/>
    <p:sldId id="296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85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899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83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26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33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52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90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25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26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99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0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C252-0148-4E4C-BEF1-A333753B9ABB}" type="datetimeFigureOut">
              <a:rPr lang="tr-TR" smtClean="0"/>
              <a:t>24.10.2015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AFAC-A4BB-4BBA-A68C-8D914EBDD1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84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250179" y="1771762"/>
            <a:ext cx="96425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dugi" panose="020B0502040204020203" pitchFamily="34" charset="0"/>
              </a:rPr>
              <a:t>Health – Hospital – Healing</a:t>
            </a:r>
            <a:endParaRPr lang="tr-TR" sz="2400" dirty="0">
              <a:latin typeface="Gadugi" panose="020B0502040204020203" pitchFamily="34" charset="0"/>
            </a:endParaRPr>
          </a:p>
          <a:p>
            <a:endParaRPr lang="tr-TR" sz="2400" dirty="0" smtClean="0">
              <a:latin typeface="Gadugi" panose="020B0502040204020203" pitchFamily="34" charset="0"/>
            </a:endParaRPr>
          </a:p>
          <a:p>
            <a:r>
              <a:rPr lang="en-US" sz="2400" i="1" dirty="0" smtClean="0">
                <a:latin typeface="Gadugi" panose="020B0502040204020203" pitchFamily="34" charset="0"/>
              </a:rPr>
              <a:t>Health</a:t>
            </a:r>
            <a:r>
              <a:rPr lang="en-US" sz="2400" dirty="0" smtClean="0">
                <a:latin typeface="Gadugi" panose="020B0502040204020203" pitchFamily="34" charset="0"/>
              </a:rPr>
              <a:t> </a:t>
            </a:r>
            <a:r>
              <a:rPr lang="en-US" sz="2400" dirty="0">
                <a:latin typeface="Gadugi" panose="020B0502040204020203" pitchFamily="34" charset="0"/>
              </a:rPr>
              <a:t>– Legislation / Education</a:t>
            </a:r>
            <a:endParaRPr lang="tr-TR" sz="2400" dirty="0">
              <a:latin typeface="Gadugi" panose="020B0502040204020203" pitchFamily="34" charset="0"/>
            </a:endParaRPr>
          </a:p>
          <a:p>
            <a:endParaRPr lang="tr-TR" sz="2400" dirty="0" smtClean="0">
              <a:latin typeface="Gadugi" panose="020B0502040204020203" pitchFamily="34" charset="0"/>
            </a:endParaRPr>
          </a:p>
          <a:p>
            <a:r>
              <a:rPr lang="en-US" sz="2400" i="1" dirty="0" smtClean="0">
                <a:latin typeface="Gadugi" panose="020B0502040204020203" pitchFamily="34" charset="0"/>
              </a:rPr>
              <a:t>Hospital</a:t>
            </a:r>
            <a:r>
              <a:rPr lang="en-US" sz="2400" dirty="0" smtClean="0">
                <a:latin typeface="Gadugi" panose="020B0502040204020203" pitchFamily="34" charset="0"/>
              </a:rPr>
              <a:t> </a:t>
            </a:r>
            <a:r>
              <a:rPr lang="en-US" sz="2400" dirty="0">
                <a:latin typeface="Gadugi" panose="020B0502040204020203" pitchFamily="34" charset="0"/>
              </a:rPr>
              <a:t>– Infrastructure / Application</a:t>
            </a:r>
            <a:endParaRPr lang="tr-TR" sz="2400" dirty="0">
              <a:latin typeface="Gadugi" panose="020B0502040204020203" pitchFamily="34" charset="0"/>
            </a:endParaRPr>
          </a:p>
          <a:p>
            <a:endParaRPr lang="tr-TR" sz="2400" dirty="0" smtClean="0">
              <a:latin typeface="Gadugi" panose="020B0502040204020203" pitchFamily="34" charset="0"/>
            </a:endParaRPr>
          </a:p>
          <a:p>
            <a:r>
              <a:rPr lang="en-US" sz="2400" i="1" dirty="0" smtClean="0">
                <a:latin typeface="Gadugi" panose="020B0502040204020203" pitchFamily="34" charset="0"/>
              </a:rPr>
              <a:t>Healing</a:t>
            </a:r>
            <a:r>
              <a:rPr lang="en-US" sz="2400" dirty="0" smtClean="0">
                <a:latin typeface="Gadugi" panose="020B0502040204020203" pitchFamily="34" charset="0"/>
              </a:rPr>
              <a:t> </a:t>
            </a:r>
            <a:r>
              <a:rPr lang="en-US" sz="2400" dirty="0">
                <a:latin typeface="Gadugi" panose="020B0502040204020203" pitchFamily="34" charset="0"/>
              </a:rPr>
              <a:t>– Idea / Practice   </a:t>
            </a:r>
            <a:endParaRPr lang="tr-TR" sz="2400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852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65504" y="1499616"/>
            <a:ext cx="93024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is healing?</a:t>
            </a:r>
            <a:endParaRPr lang="tr-TR" sz="2400" dirty="0"/>
          </a:p>
          <a:p>
            <a:endParaRPr lang="tr-TR" sz="1600" dirty="0" smtClean="0"/>
          </a:p>
          <a:p>
            <a:r>
              <a:rPr lang="en-US" sz="2400" dirty="0" smtClean="0"/>
              <a:t>Common </a:t>
            </a:r>
            <a:r>
              <a:rPr lang="en-US" sz="2400" dirty="0"/>
              <a:t>objective is to cure disease</a:t>
            </a:r>
            <a:endParaRPr lang="tr-TR" sz="2400" dirty="0"/>
          </a:p>
          <a:p>
            <a:endParaRPr lang="tr-TR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are basically three disease treatment types:</a:t>
            </a:r>
            <a:endParaRPr lang="tr-TR" sz="2400" dirty="0"/>
          </a:p>
          <a:p>
            <a:pPr lvl="0"/>
            <a:endParaRPr lang="tr-TR" sz="2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smtClean="0"/>
              <a:t>Homeopathy </a:t>
            </a:r>
            <a:endParaRPr lang="tr-TR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Allopathy</a:t>
            </a:r>
            <a:endParaRPr lang="tr-TR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Ayurveda</a:t>
            </a:r>
            <a:endParaRPr lang="tr-TR" sz="2400" dirty="0"/>
          </a:p>
          <a:p>
            <a:r>
              <a:rPr lang="en-US" dirty="0"/>
              <a:t> </a:t>
            </a:r>
            <a:r>
              <a:rPr lang="en-US" dirty="0" smtClean="0">
                <a:latin typeface="Gadugi" panose="020B0502040204020203" pitchFamily="34" charset="0"/>
              </a:rPr>
              <a:t>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22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16736" y="1395286"/>
            <a:ext cx="93512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en-US" sz="2400" b="1" dirty="0"/>
              <a:t>Homeopathy: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Helps </a:t>
            </a:r>
            <a:r>
              <a:rPr lang="en-US" sz="2400" dirty="0"/>
              <a:t>the body to heal itself by improvising its immune system.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Everyone has a different reaction to same disease and healing time varies.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One best thing is that this methodology has no side effects.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The treatment takes a longer period of time.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It is not practical to use in emergency cases. </a:t>
            </a:r>
            <a:endParaRPr lang="tr-TR" sz="2400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1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267968" y="1395286"/>
            <a:ext cx="9400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Allopathy: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It </a:t>
            </a:r>
            <a:r>
              <a:rPr lang="en-US" sz="2400" dirty="0"/>
              <a:t>is drug oriented methodology and doctors treat a disease based on symptoms not on the causes.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Mainly depends on three things hypothesis, experimentation and the outcome of the experiment.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The pill given to the patient depends on the outcome of the experiment.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So we can say that in allopathy there is a pill for a particular disease. </a:t>
            </a:r>
            <a:endParaRPr lang="tr-TR" sz="2400" dirty="0"/>
          </a:p>
          <a:p>
            <a:r>
              <a:rPr lang="en-US" dirty="0"/>
              <a:t> </a:t>
            </a:r>
            <a:r>
              <a:rPr lang="en-US" dirty="0" smtClean="0">
                <a:latin typeface="Gadugi" panose="020B0502040204020203" pitchFamily="34" charset="0"/>
              </a:rPr>
              <a:t>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430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267968" y="1395286"/>
            <a:ext cx="94000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Allopathy: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There </a:t>
            </a:r>
            <a:r>
              <a:rPr lang="en-US" sz="2400" dirty="0"/>
              <a:t>is no place for individuality in allopathy because the same pill is given to all the patients having same kind of disease.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Effective in emergency. It is the main reason why people around the world adopted allopathy.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Most of the drugs given in allopathy have side effects internal or external.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The pill given to cure a disease is also giving birth to another disease in the </a:t>
            </a:r>
            <a:r>
              <a:rPr lang="en-US" sz="2400" dirty="0" smtClean="0"/>
              <a:t>body</a:t>
            </a:r>
            <a:r>
              <a:rPr lang="tr-TR" sz="2400" dirty="0" smtClean="0"/>
              <a:t>.</a:t>
            </a:r>
          </a:p>
          <a:p>
            <a:r>
              <a:rPr lang="en-US" dirty="0"/>
              <a:t> </a:t>
            </a:r>
            <a:r>
              <a:rPr lang="en-US" dirty="0" smtClean="0">
                <a:latin typeface="Gadugi" panose="020B0502040204020203" pitchFamily="34" charset="0"/>
              </a:rPr>
              <a:t>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014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41120" y="1536192"/>
            <a:ext cx="93268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Ayurveda:</a:t>
            </a:r>
            <a:endParaRPr lang="tr-TR" sz="2400" dirty="0"/>
          </a:p>
          <a:p>
            <a:endParaRPr lang="tr-TR" sz="16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ancient medical science of Eastern world.</a:t>
            </a:r>
            <a:endParaRPr lang="tr-TR" sz="2400" dirty="0"/>
          </a:p>
          <a:p>
            <a:r>
              <a:rPr lang="en-US" sz="2400" dirty="0"/>
              <a:t>There are three types of elemental energies in human body and a disease is caused due to imbalance of any of these three energies called </a:t>
            </a:r>
            <a:r>
              <a:rPr lang="en-US" sz="2400" dirty="0" err="1"/>
              <a:t>doshas</a:t>
            </a:r>
            <a:r>
              <a:rPr lang="en-US" sz="2400" dirty="0"/>
              <a:t>. The three </a:t>
            </a:r>
            <a:r>
              <a:rPr lang="en-US" sz="2400" dirty="0" err="1"/>
              <a:t>doshas</a:t>
            </a:r>
            <a:r>
              <a:rPr lang="en-US" sz="2400" dirty="0"/>
              <a:t> are</a:t>
            </a:r>
            <a:endParaRPr lang="tr-TR" sz="2400" dirty="0"/>
          </a:p>
          <a:p>
            <a:r>
              <a:rPr lang="en-US" sz="2400" dirty="0"/>
              <a:t>1).           </a:t>
            </a:r>
            <a:r>
              <a:rPr lang="en-US" sz="2400" dirty="0" err="1"/>
              <a:t>Vata</a:t>
            </a:r>
            <a:r>
              <a:rPr lang="en-US" sz="2400" dirty="0"/>
              <a:t> (air or wind)</a:t>
            </a:r>
            <a:endParaRPr lang="tr-TR" sz="2400" dirty="0"/>
          </a:p>
          <a:p>
            <a:r>
              <a:rPr lang="en-US" sz="2400" dirty="0"/>
              <a:t>2).           Pitta (fire or bile)</a:t>
            </a:r>
            <a:endParaRPr lang="tr-TR" sz="2400" dirty="0"/>
          </a:p>
          <a:p>
            <a:r>
              <a:rPr lang="en-US" sz="2400" dirty="0"/>
              <a:t>3).           </a:t>
            </a:r>
            <a:r>
              <a:rPr lang="en-US" sz="2400" dirty="0" err="1"/>
              <a:t>Kapha</a:t>
            </a:r>
            <a:r>
              <a:rPr lang="en-US" sz="2400" dirty="0"/>
              <a:t> (earth or bodily fluids or phlegm or mucous)</a:t>
            </a:r>
            <a:endParaRPr lang="tr-TR" sz="2400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548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53312" y="1395286"/>
            <a:ext cx="93146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Ayurveda</a:t>
            </a:r>
            <a:r>
              <a:rPr lang="en-US" sz="2400" b="1" dirty="0" smtClean="0"/>
              <a:t>: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All the above faults or </a:t>
            </a:r>
            <a:r>
              <a:rPr lang="en-US" sz="2400" dirty="0" err="1"/>
              <a:t>doshas</a:t>
            </a:r>
            <a:r>
              <a:rPr lang="en-US" sz="2400" dirty="0"/>
              <a:t> are called </a:t>
            </a:r>
            <a:r>
              <a:rPr lang="en-US" sz="2400" i="1" dirty="0" err="1"/>
              <a:t>tridoshas</a:t>
            </a:r>
            <a:r>
              <a:rPr lang="en-US" sz="2400" dirty="0"/>
              <a:t> in </a:t>
            </a:r>
            <a:r>
              <a:rPr lang="en-US" sz="2400" dirty="0" err="1"/>
              <a:t>ayurveda</a:t>
            </a:r>
            <a:r>
              <a:rPr lang="en-US" sz="2400" dirty="0"/>
              <a:t>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The imbalance of any of these </a:t>
            </a:r>
            <a:r>
              <a:rPr lang="en-US" sz="2400" dirty="0" err="1"/>
              <a:t>doshas</a:t>
            </a:r>
            <a:r>
              <a:rPr lang="en-US" sz="2400" dirty="0"/>
              <a:t> in our body causes the disease.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Every physician in </a:t>
            </a:r>
            <a:r>
              <a:rPr lang="en-US" sz="2400" dirty="0" err="1"/>
              <a:t>ayurveda</a:t>
            </a:r>
            <a:r>
              <a:rPr lang="en-US" sz="2400" dirty="0"/>
              <a:t> has different remedy for a same kind of disease.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It is dependent on the medicinal plants for treating a disease.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Has very low count of side effects which are due to the lack of knowledge of the physician. </a:t>
            </a:r>
            <a:endParaRPr lang="tr-TR" sz="2400" dirty="0"/>
          </a:p>
          <a:p>
            <a:r>
              <a:rPr lang="en-US" sz="2400" dirty="0" smtClean="0">
                <a:latin typeface="Gadugi" panose="020B0502040204020203" pitchFamily="34" charset="0"/>
              </a:rPr>
              <a:t>  </a:t>
            </a:r>
            <a:endParaRPr lang="tr-TR" sz="2400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733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53312" y="1548384"/>
            <a:ext cx="931468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current problems in health systems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Unexpected </a:t>
            </a:r>
            <a:r>
              <a:rPr lang="en-US" sz="2400" dirty="0"/>
              <a:t>diseases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Ageing of the population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The population goes sicker and poorer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Health plans based on insurance and payment methodologies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Readmission rate so high – 1 to 5 hospitalized Medicare beneficiaries experience an unplanned readmission within 30 days</a:t>
            </a:r>
            <a:endParaRPr lang="tr-TR" sz="2400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346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ageing population picture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0" y="1763116"/>
            <a:ext cx="3223972" cy="26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rossjover.files.wordpress.com/2014/07/poor_childr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86" y="1763116"/>
            <a:ext cx="3129046" cy="26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sych2go.net/wp-content/uploads/2015/06/World-obes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6" y="1763116"/>
            <a:ext cx="3573379" cy="26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1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16736" y="1499616"/>
            <a:ext cx="93512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Population </a:t>
            </a:r>
            <a:r>
              <a:rPr lang="en-US" sz="2400" b="1" dirty="0"/>
              <a:t>versus Medical Services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Disease </a:t>
            </a:r>
            <a:r>
              <a:rPr lang="en-US" sz="2400" dirty="0"/>
              <a:t>prevention can reduce the health sector’s climate footprint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Climate mitigation can contribute to public health care systems money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Sourcing and serving healthy food can reduce hospitals’ climate footprint and improve patient health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Sustainable health care waste management cuts emissions</a:t>
            </a:r>
            <a:endParaRPr lang="tr-TR" sz="2400" dirty="0"/>
          </a:p>
          <a:p>
            <a:endParaRPr lang="tr-TR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856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12984" y="1395286"/>
            <a:ext cx="93550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/>
              <a:t>Key facts</a:t>
            </a:r>
            <a:endParaRPr lang="en-US" sz="2400" dirty="0" smtClean="0"/>
          </a:p>
          <a:p>
            <a:pPr fontAlgn="base"/>
            <a:endParaRPr lang="en-US" sz="1600" dirty="0" smtClean="0"/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en-US" sz="2400" dirty="0" smtClean="0"/>
              <a:t>At least a billion people suffer each year because they cannot obtain the health services they need.</a:t>
            </a: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en-US" sz="2400" dirty="0" smtClean="0"/>
              <a:t>People</a:t>
            </a:r>
            <a:r>
              <a:rPr lang="tr-TR" sz="2400" dirty="0" smtClean="0"/>
              <a:t> </a:t>
            </a:r>
            <a:r>
              <a:rPr lang="en-US" sz="2400" dirty="0" smtClean="0"/>
              <a:t>centered and integrated health services are critical for reaching universal health coverage.</a:t>
            </a: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en-US" sz="2400" dirty="0" smtClean="0"/>
              <a:t>About 150 million of the people who do use health services are subjected to financial catastrophe annually, and 100 million are pushed below the poverty line as a result of paying for the services they receive.</a:t>
            </a:r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96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22614" y="1747378"/>
            <a:ext cx="95032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Health</a:t>
            </a:r>
            <a:endParaRPr lang="tr-TR" sz="2400" b="1" dirty="0"/>
          </a:p>
          <a:p>
            <a:endParaRPr lang="tr-TR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Vital </a:t>
            </a:r>
            <a:r>
              <a:rPr lang="en-US" sz="2400" dirty="0"/>
              <a:t>for living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Cultivated within the body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Normal state for all living creatures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Applies to human, creatures, vegetation, environment w/out any missing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Core of human happiness and well being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Important contribution to economic progress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Develops wealth</a:t>
            </a:r>
            <a:endParaRPr lang="tr-TR" sz="2400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0072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289538" y="1594338"/>
            <a:ext cx="9378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/>
              <a:t>Key facts</a:t>
            </a:r>
            <a:endParaRPr lang="en-US" sz="2400" dirty="0" smtClean="0"/>
          </a:p>
          <a:p>
            <a:pPr fontAlgn="base"/>
            <a:endParaRPr lang="en-US" sz="1600" dirty="0" smtClean="0"/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en-US" sz="2400" dirty="0" smtClean="0"/>
              <a:t>In the next twenty years, 40-50 million new health care workers will need to be trained and deployed to meet the need.</a:t>
            </a: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en-US" sz="2400" dirty="0" smtClean="0"/>
              <a:t>Globally, two-thirds (38 million) of 56 million annual deaths are still not registered.</a:t>
            </a:r>
            <a:endParaRPr lang="tr-TR" sz="2400" dirty="0" smtClean="0"/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en-US" sz="2400" dirty="0"/>
              <a:t>Serving healthy and sustainably grown food is as essential to the health of our community as the medical care we </a:t>
            </a:r>
            <a:r>
              <a:rPr lang="en-US" sz="2400" dirty="0" smtClean="0"/>
              <a:t>provide</a:t>
            </a:r>
            <a:r>
              <a:rPr lang="tr-TR" sz="2400" dirty="0" smtClean="0"/>
              <a:t>.</a:t>
            </a:r>
            <a:endParaRPr lang="en-US" sz="2400" dirty="0" smtClean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896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65504" y="1536192"/>
            <a:ext cx="93024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Global health situation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Life </a:t>
            </a:r>
            <a:r>
              <a:rPr lang="en-US" sz="2400" dirty="0"/>
              <a:t>expectancy at birth increased globally by 6 years since 1990.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Around 6.6 million children under the age of 5 die each year.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Preterm birth is the leading killer of newborn babies.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Cardiovascular diseases are the leading causes of death in the world.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Most HIV/AIDS deaths occur in Africa.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Every day, about 800 women die due to complications of pregnancy and childbirth.</a:t>
            </a:r>
            <a:endParaRPr lang="tr-TR" sz="2400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98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280160" y="1609344"/>
            <a:ext cx="93878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Global health situation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Mental </a:t>
            </a:r>
            <a:r>
              <a:rPr lang="en-US" sz="2400" dirty="0"/>
              <a:t>health disorders such as depression are among the 20 leading causes of disability worldwide.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Tobacco, alcohol, drugs kills nearly 6 million people each year.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Almost 1 in 10 adults has diabetes.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Nearly </a:t>
            </a:r>
            <a:r>
              <a:rPr lang="en-US" sz="2400" dirty="0" smtClean="0"/>
              <a:t>3</a:t>
            </a:r>
            <a:r>
              <a:rPr lang="tr-TR" sz="2400" dirty="0" smtClean="0"/>
              <a:t>.</a:t>
            </a:r>
            <a:r>
              <a:rPr lang="en-US" sz="2400" dirty="0" smtClean="0"/>
              <a:t>500 </a:t>
            </a:r>
            <a:r>
              <a:rPr lang="en-US" sz="2400" dirty="0"/>
              <a:t>people die from road traffic crashes every day.</a:t>
            </a:r>
            <a:endParaRPr lang="tr-TR" sz="2400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6840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12985" y="1430216"/>
            <a:ext cx="93550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Obesity facts and features</a:t>
            </a:r>
            <a:endParaRPr lang="en-US" sz="2400" dirty="0" smtClean="0"/>
          </a:p>
          <a:p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Overweight and obesity are defined as “abnormal or excessive fat accumulation that may impair health”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More than 1.9 billion adults,18 years and older, were overweight in 2014, and more than 600 million obese.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Globally, 42 million preschool children under the age of 5 were overweight in 2013.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Overweight and obesity are linked to more deaths worldwide than underweight.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For an individual, obesity is usually the result of an imbalance between calories consumed and calories expended.</a:t>
            </a:r>
            <a:endParaRPr lang="en-US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586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12985" y="1395286"/>
            <a:ext cx="935501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Obesity facts and features</a:t>
            </a:r>
            <a:endParaRPr lang="tr-TR" sz="2400" dirty="0"/>
          </a:p>
          <a:p>
            <a:endParaRPr lang="tr-TR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Supportive environments and communities are fundamental in shaping people’s choices and preventing obesity.</a:t>
            </a:r>
            <a:endParaRPr lang="tr-TR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Children choices, diet and physical activity habits are influenced by their surrounding environment.</a:t>
            </a:r>
            <a:endParaRPr lang="tr-TR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Eating healthy diet can help prevent obesity.</a:t>
            </a:r>
            <a:endParaRPr lang="tr-TR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Regular physical activity helps maintain a healthy body.</a:t>
            </a:r>
            <a:endParaRPr lang="tr-TR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Curbing the global obesity epidemic requires a population-based multi</a:t>
            </a:r>
            <a:r>
              <a:rPr lang="tr-TR" sz="2400" dirty="0" smtClean="0"/>
              <a:t>-</a:t>
            </a:r>
            <a:r>
              <a:rPr lang="en-US" sz="2400" dirty="0" smtClean="0"/>
              <a:t>sectoral, multi-disciplinary, and cultural relevant approach. </a:t>
            </a:r>
            <a:endParaRPr lang="tr-TR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Obesity is preventable!</a:t>
            </a:r>
            <a:endParaRPr lang="tr-TR" sz="2400" dirty="0" smtClean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289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41120" y="1395286"/>
            <a:ext cx="9326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Universal health coverage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Universal </a:t>
            </a:r>
            <a:r>
              <a:rPr lang="en-US" sz="2400" dirty="0"/>
              <a:t>coverage that all people can use health services without financial hardship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All people should have access to the health services they need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Out of pocket payments push 100 million people into poverty every year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The most effective way to provide universal coverage is to share the cost across the population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All countries are continually seeking more funds for health care</a:t>
            </a:r>
            <a:endParaRPr lang="tr-TR" sz="2400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471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524000" y="1395286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Universal health coverage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In </a:t>
            </a:r>
            <a:r>
              <a:rPr lang="en-US" sz="2400" dirty="0"/>
              <a:t>2010, 79 countries devoted less than 10% of government expenditure to health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Countries are finding innovative ways to raise revenue for health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Only eight of the world’s 49 poorest countries have any chance of financing a set of basic services with their own domestic resources by 2015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Globally, 20-40% of resources spent on health are wasted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All countries can do more in order to move towards universal coverage</a:t>
            </a:r>
            <a:endParaRPr lang="tr-TR" sz="2400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566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www.fcbc.net/archangel/woa/temp/40/public/images/Eat-Stop-Eat-healthy-ea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05" y="1395287"/>
            <a:ext cx="6075948" cy="40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25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59876" y="1395286"/>
            <a:ext cx="9308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Food safety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More </a:t>
            </a:r>
            <a:r>
              <a:rPr lang="en-US" sz="2400" dirty="0"/>
              <a:t>than 200 diseases are spread through food.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Contaminated food can cause long-term health problems.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Foodborne diseases affect vulnerable people harder than other groups.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There are many opportunities for food contamination to take place.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Globalization makes food safety more complex and essential.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Food safety is </a:t>
            </a:r>
            <a:r>
              <a:rPr lang="en-US" sz="2400" dirty="0" smtClean="0"/>
              <a:t>multi</a:t>
            </a:r>
            <a:r>
              <a:rPr lang="tr-TR" sz="2400" dirty="0" smtClean="0"/>
              <a:t>-</a:t>
            </a:r>
            <a:r>
              <a:rPr lang="en-US" sz="2400" dirty="0" smtClean="0"/>
              <a:t>sectoral </a:t>
            </a:r>
            <a:r>
              <a:rPr lang="en-US" sz="2400" dirty="0"/>
              <a:t>and multidisciplinary.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Food contamination also affects the economy and society as a whole.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Some harmful bacteria are becoming resistant to drug treatments.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Everybody has a role to play in keeping food safe.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Consumers must be well informed on food safety practices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976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59876" y="1395286"/>
            <a:ext cx="9308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are health care-associated infections? 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Health </a:t>
            </a:r>
            <a:r>
              <a:rPr lang="en-US" sz="2400" dirty="0"/>
              <a:t>care-associated infections, or infections acquired in health-care settings are the most frequent adverse event in health-care delivery worldwide.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Hundreds of millions of patients are affected by health care-associated infections worldwide each year, leading to significant mortality and financial losses for health systems.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In high-income countries, approximately 30% of patients in intensive care units (ICU) are affected by at least one health care-associated infection. 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439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22614" y="1747378"/>
            <a:ext cx="95032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Legislation </a:t>
            </a:r>
            <a:endParaRPr lang="tr-TR" sz="2400" b="1" dirty="0"/>
          </a:p>
          <a:p>
            <a:endParaRPr lang="tr-TR" sz="1600" dirty="0" smtClean="0"/>
          </a:p>
          <a:p>
            <a:r>
              <a:rPr lang="en-US" sz="2400" dirty="0" smtClean="0"/>
              <a:t>Global </a:t>
            </a:r>
            <a:r>
              <a:rPr lang="en-US" sz="2400" dirty="0"/>
              <a:t>– Organized by global actors and NGO s</a:t>
            </a:r>
            <a:endParaRPr lang="tr-TR" sz="2400" dirty="0"/>
          </a:p>
          <a:p>
            <a:endParaRPr lang="tr-TR" sz="2400" dirty="0" smtClean="0"/>
          </a:p>
          <a:p>
            <a:r>
              <a:rPr lang="en-US" sz="2400" dirty="0" smtClean="0"/>
              <a:t>Local </a:t>
            </a:r>
            <a:r>
              <a:rPr lang="en-US" sz="2400" dirty="0"/>
              <a:t>– Regulated by </a:t>
            </a:r>
            <a:r>
              <a:rPr lang="en-US" sz="2400" dirty="0" smtClean="0"/>
              <a:t>politicians</a:t>
            </a:r>
            <a:endParaRPr lang="tr-TR" sz="2400" dirty="0" smtClean="0"/>
          </a:p>
          <a:p>
            <a:endParaRPr lang="tr-TR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450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77695" y="1548384"/>
            <a:ext cx="92903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are health care-associated infections? 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In </a:t>
            </a:r>
            <a:r>
              <a:rPr lang="en-US" sz="2400" dirty="0"/>
              <a:t>low- and middle-income countries the frequency of ICU-acquired infection is at least 2─3 fold higher than in high-income countries; device-associated infection densities are up to 13 times higher than in the USA.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Health care-associated infections only usually receive public attention when there are epidemics.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9069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36430" y="1395286"/>
            <a:ext cx="9331569" cy="413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factors put patients at risk of infection in health-care settings?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Insufficient </a:t>
            </a:r>
            <a:r>
              <a:rPr lang="en-US" sz="2400" dirty="0"/>
              <a:t>application of standard and isolation </a:t>
            </a:r>
            <a:r>
              <a:rPr lang="en-US" sz="2400" dirty="0" smtClean="0"/>
              <a:t>precautions</a:t>
            </a:r>
            <a:r>
              <a:rPr lang="tr-TR" sz="2400" dirty="0" smtClean="0"/>
              <a:t>;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Some determinants are more specific to settings with limited </a:t>
            </a:r>
            <a:r>
              <a:rPr lang="en-US" sz="2400" dirty="0" smtClean="0"/>
              <a:t>resources</a:t>
            </a:r>
            <a:r>
              <a:rPr lang="tr-TR" sz="2400" dirty="0" smtClean="0"/>
              <a:t>;</a:t>
            </a:r>
            <a:r>
              <a:rPr lang="en-US" sz="2400" dirty="0" smtClean="0"/>
              <a:t>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Inadequate environmental hygienic conditions and waste disposal;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Poor infrastructure;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Insufficient equipment;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Understaffing;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Overcrowding;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Poor knowledge and application of basic infection control measures;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1848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77696" y="1395286"/>
            <a:ext cx="92903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is the impact of health care-associated infections? 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As </a:t>
            </a:r>
            <a:r>
              <a:rPr lang="en-US" sz="2400" dirty="0"/>
              <a:t>is the case for many other patient safety issues, health care-associated infections create additional suffering and come at a high cost for patients and their families. </a:t>
            </a:r>
            <a:endParaRPr lang="tr-TR" sz="2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Infections </a:t>
            </a:r>
            <a:r>
              <a:rPr lang="en-US" sz="2400" dirty="0"/>
              <a:t>prolong hospital stays, create long-term disability, increase resistance to antimicrobials, represent a massive additional financial burden for health systems, generate high costs for patients and their family, and cause unnecessary deaths. 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7409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65504" y="1524000"/>
            <a:ext cx="93024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is the impact of health care-associated infections? 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Such </a:t>
            </a:r>
            <a:r>
              <a:rPr lang="en-US" sz="2400" dirty="0"/>
              <a:t>infections annually account for </a:t>
            </a:r>
            <a:r>
              <a:rPr lang="en-US" sz="2400" dirty="0" smtClean="0"/>
              <a:t>37</a:t>
            </a:r>
            <a:r>
              <a:rPr lang="tr-TR" sz="2400" dirty="0"/>
              <a:t>.</a:t>
            </a:r>
            <a:r>
              <a:rPr lang="en-US" sz="2400" dirty="0" smtClean="0"/>
              <a:t>000 </a:t>
            </a:r>
            <a:r>
              <a:rPr lang="en-US" sz="2400" dirty="0"/>
              <a:t>attributable deaths in Europe and potentially many more that could be related, and they account for </a:t>
            </a:r>
            <a:r>
              <a:rPr lang="en-US" sz="2400" dirty="0" smtClean="0"/>
              <a:t>99</a:t>
            </a:r>
            <a:r>
              <a:rPr lang="tr-TR" sz="2400" dirty="0" smtClean="0"/>
              <a:t>.</a:t>
            </a:r>
            <a:r>
              <a:rPr lang="en-US" sz="2400" dirty="0" smtClean="0"/>
              <a:t>000 </a:t>
            </a:r>
            <a:r>
              <a:rPr lang="en-US" sz="2400" dirty="0"/>
              <a:t>deaths in the USA. </a:t>
            </a:r>
            <a:endParaRPr lang="tr-TR" sz="2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Annual </a:t>
            </a:r>
            <a:r>
              <a:rPr lang="en-US" sz="2400" dirty="0"/>
              <a:t>financial losses due to health care-associated infections are also significant: they are estimated at approximately €7 billion in Europe, including direct costs only and reflecting 16 million extra days of hospital stay, and at about US$ 6.5 billion in the USA.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0741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23307" y="1356518"/>
            <a:ext cx="93453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dirty="0"/>
              <a:t>to solve the problem?</a:t>
            </a:r>
            <a:endParaRPr lang="tr-TR" sz="2400" dirty="0"/>
          </a:p>
          <a:p>
            <a:pPr lvl="0"/>
            <a:endParaRPr lang="tr-TR" sz="1600" dirty="0" smtClean="0"/>
          </a:p>
          <a:p>
            <a:pPr lvl="0" algn="just"/>
            <a:r>
              <a:rPr lang="tr-TR" sz="2400" dirty="0" smtClean="0"/>
              <a:t>1. </a:t>
            </a:r>
            <a:r>
              <a:rPr lang="en-US" sz="2400" dirty="0" smtClean="0"/>
              <a:t>Financial </a:t>
            </a:r>
            <a:r>
              <a:rPr lang="en-US" sz="2400" dirty="0"/>
              <a:t>mechanism</a:t>
            </a:r>
            <a:endParaRPr lang="tr-TR" sz="2400" dirty="0"/>
          </a:p>
          <a:p>
            <a:pPr lvl="0" algn="just"/>
            <a:endParaRPr lang="tr-TR" sz="1600" dirty="0" smtClean="0"/>
          </a:p>
          <a:p>
            <a:pPr lvl="0" algn="just"/>
            <a:r>
              <a:rPr lang="en-US" sz="2400" dirty="0" smtClean="0"/>
              <a:t>Which </a:t>
            </a:r>
            <a:r>
              <a:rPr lang="en-US" sz="2400" dirty="0"/>
              <a:t>financing mechanisms are most appropriate for capital investments in hospitals?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Health </a:t>
            </a:r>
            <a:r>
              <a:rPr lang="en-US" sz="2400" dirty="0"/>
              <a:t>care is labor intensive and health care workers are at the heart of health systems, and thus of the changes taking place in hospitals. </a:t>
            </a:r>
            <a:endParaRPr lang="tr-TR" sz="2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However</a:t>
            </a:r>
            <a:r>
              <a:rPr lang="en-US" sz="2400" dirty="0"/>
              <a:t>, most health systems struggle to achieve the right numbers, skill mix, and distribution of the health care </a:t>
            </a:r>
            <a:r>
              <a:rPr lang="en-US" sz="2400" dirty="0" smtClean="0"/>
              <a:t>workforce</a:t>
            </a:r>
            <a:r>
              <a:rPr lang="tr-TR" sz="2400" dirty="0" smtClean="0"/>
              <a:t>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2216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524000" y="1219200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dirty="0"/>
              <a:t>to solve the problem?</a:t>
            </a:r>
            <a:endParaRPr lang="tr-TR" sz="2400" dirty="0"/>
          </a:p>
          <a:p>
            <a:pPr lvl="0"/>
            <a:endParaRPr lang="tr-TR" sz="1600" dirty="0" smtClean="0"/>
          </a:p>
          <a:p>
            <a:pPr algn="just"/>
            <a:r>
              <a:rPr lang="tr-TR" sz="2400" dirty="0"/>
              <a:t>2</a:t>
            </a:r>
            <a:r>
              <a:rPr lang="tr-TR" sz="2400" dirty="0" smtClean="0"/>
              <a:t>. </a:t>
            </a:r>
            <a:r>
              <a:rPr lang="en-US" sz="2400" dirty="0"/>
              <a:t>Life cycle of health facilities</a:t>
            </a:r>
            <a:endParaRPr lang="tr-TR" sz="2400" dirty="0"/>
          </a:p>
          <a:p>
            <a:pPr lvl="0" algn="just"/>
            <a:endParaRPr lang="tr-TR" sz="1600" dirty="0" smtClean="0"/>
          </a:p>
          <a:p>
            <a:pPr lvl="0" algn="just"/>
            <a:r>
              <a:rPr lang="en-US" sz="2400" dirty="0"/>
              <a:t>How can the entire life-cycle of health facilities be taken into account at the initial design stage?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New </a:t>
            </a:r>
            <a:r>
              <a:rPr lang="en-US" sz="2400" dirty="0"/>
              <a:t>achievement or remedy against health systems is forced to change directions which promotes health tourism. </a:t>
            </a:r>
            <a:endParaRPr lang="tr-TR" sz="2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But </a:t>
            </a:r>
            <a:r>
              <a:rPr lang="en-US" sz="2400" dirty="0"/>
              <a:t>this has many obstacles related with cultural differences, language problems, climate change, high costs even compensated by the governments.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4517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524000" y="1395286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dirty="0"/>
              <a:t>to solve the problem?</a:t>
            </a:r>
            <a:endParaRPr lang="tr-TR" sz="2400" dirty="0"/>
          </a:p>
          <a:p>
            <a:pPr lvl="0" algn="just"/>
            <a:r>
              <a:rPr lang="tr-TR" sz="2400" dirty="0" smtClean="0"/>
              <a:t>3. </a:t>
            </a:r>
            <a:r>
              <a:rPr lang="en-US" sz="2400" dirty="0"/>
              <a:t>Sustainable hospitals</a:t>
            </a:r>
            <a:endParaRPr lang="tr-TR" sz="2400" dirty="0"/>
          </a:p>
          <a:p>
            <a:pPr lvl="0" algn="just"/>
            <a:r>
              <a:rPr lang="en-US" sz="2400" dirty="0" smtClean="0"/>
              <a:t>How </a:t>
            </a:r>
            <a:r>
              <a:rPr lang="en-US" sz="2400" dirty="0"/>
              <a:t>can hospitals be made more sustainable and adaptable to future changes?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staff and resources from large centers will increasingly form part of a network, with smaller hospitals, services in the community and enhanced primary care providing elements of the care pathway. </a:t>
            </a:r>
            <a:endParaRPr lang="tr-TR" sz="2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specialist centers may retain the work that requires high levels of expertise or multidisciplinary teamwork and responsibility for overseeing education and clinical elements, but they nevertheless will be part of a network and dependent on it. </a:t>
            </a:r>
            <a:endParaRPr lang="tr-TR" sz="2400" dirty="0"/>
          </a:p>
          <a:p>
            <a:endParaRPr lang="tr-TR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801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524000" y="143021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dirty="0"/>
              <a:t>to solve the problem?</a:t>
            </a:r>
            <a:endParaRPr lang="tr-TR" sz="2400" dirty="0"/>
          </a:p>
          <a:p>
            <a:pPr lvl="0"/>
            <a:endParaRPr lang="tr-TR" sz="1600" dirty="0" smtClean="0"/>
          </a:p>
          <a:p>
            <a:pPr lvl="0" algn="just"/>
            <a:r>
              <a:rPr lang="tr-TR" sz="2400" dirty="0" smtClean="0"/>
              <a:t>4. </a:t>
            </a:r>
            <a:r>
              <a:rPr lang="en-US" sz="2400" dirty="0"/>
              <a:t>Models of care on hospital functions</a:t>
            </a:r>
            <a:endParaRPr lang="tr-TR" sz="2400" dirty="0"/>
          </a:p>
          <a:p>
            <a:pPr lvl="0" algn="just"/>
            <a:r>
              <a:rPr lang="en-US" sz="2400" dirty="0" smtClean="0"/>
              <a:t>What </a:t>
            </a:r>
            <a:r>
              <a:rPr lang="en-US" sz="2400" dirty="0"/>
              <a:t>is the impact of systematized models of care on hospital functioning?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This </a:t>
            </a:r>
            <a:r>
              <a:rPr lang="en-US" sz="2400" dirty="0"/>
              <a:t>makes the planning of hospitals a much more difficult task. </a:t>
            </a:r>
            <a:endParaRPr lang="tr-TR" sz="2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Planners </a:t>
            </a:r>
            <a:r>
              <a:rPr lang="en-US" sz="2400" dirty="0"/>
              <a:t>have to identify the various streams of activity, determine the different options for how these services can be provided and what the most appropriate and cost-effective solution might be, and then project how demand, technology and a range of other uncertain environmental factors are likely to change this. 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64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11442" y="1395286"/>
            <a:ext cx="93565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dirty="0"/>
              <a:t>to solve the problem?</a:t>
            </a:r>
            <a:endParaRPr lang="tr-TR" sz="2400" dirty="0"/>
          </a:p>
          <a:p>
            <a:pPr lvl="0"/>
            <a:endParaRPr lang="tr-TR" sz="1600" dirty="0" smtClean="0"/>
          </a:p>
          <a:p>
            <a:pPr lvl="0" algn="just"/>
            <a:r>
              <a:rPr lang="tr-TR" sz="2400" dirty="0" smtClean="0"/>
              <a:t>5. </a:t>
            </a:r>
            <a:r>
              <a:rPr lang="en-US" sz="2400" dirty="0"/>
              <a:t>Hospital construction concept</a:t>
            </a:r>
            <a:endParaRPr lang="tr-TR" sz="2400" dirty="0"/>
          </a:p>
          <a:p>
            <a:pPr lvl="0" algn="just"/>
            <a:r>
              <a:rPr lang="en-US" sz="2400" dirty="0" smtClean="0"/>
              <a:t>How </a:t>
            </a:r>
            <a:r>
              <a:rPr lang="en-US" sz="2400" dirty="0"/>
              <a:t>the hospital should be structured conceptually (as an entity responding to service needs) and as an actual building?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situation is complicated further by the diverse needs of those using health care systems. </a:t>
            </a:r>
            <a:endParaRPr lang="tr-TR" sz="2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There </a:t>
            </a:r>
            <a:r>
              <a:rPr lang="en-US" sz="2400" dirty="0"/>
              <a:t>is particular uncertainty about how best to configure services for children. </a:t>
            </a:r>
            <a:endParaRPr lang="tr-TR" sz="2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Much </a:t>
            </a:r>
            <a:r>
              <a:rPr lang="en-US" sz="2400" dirty="0"/>
              <a:t>of the historical hospital workload (dominated by infectious diseases) has decreased markedly. </a:t>
            </a:r>
            <a:endParaRPr lang="tr-TR" sz="2400" dirty="0" smtClean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766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11442" y="1395286"/>
            <a:ext cx="93565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dirty="0"/>
              <a:t>to solve the problem?</a:t>
            </a:r>
            <a:endParaRPr lang="tr-TR" sz="2400" dirty="0"/>
          </a:p>
          <a:p>
            <a:pPr lvl="0"/>
            <a:endParaRPr lang="tr-TR" sz="1600" dirty="0" smtClean="0"/>
          </a:p>
          <a:p>
            <a:pPr lvl="0" algn="just"/>
            <a:r>
              <a:rPr lang="tr-TR" sz="2400" dirty="0" smtClean="0"/>
              <a:t>5. </a:t>
            </a:r>
            <a:r>
              <a:rPr lang="en-US" sz="2400" dirty="0"/>
              <a:t>Hospital construction concept</a:t>
            </a:r>
            <a:endParaRPr lang="tr-TR" sz="2400" dirty="0"/>
          </a:p>
          <a:p>
            <a:pPr lvl="0" algn="just"/>
            <a:r>
              <a:rPr lang="en-US" sz="2400" dirty="0" smtClean="0"/>
              <a:t>How </a:t>
            </a:r>
            <a:r>
              <a:rPr lang="en-US" sz="2400" dirty="0"/>
              <a:t>the hospital should be structured conceptually (as an entity responding to service needs) and as an actual building?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On </a:t>
            </a:r>
            <a:r>
              <a:rPr lang="en-US" sz="2400" dirty="0"/>
              <a:t>the one hand, there is growing need for community services addressing issues such as psychological disorders, while at the same time, the care provided in hospitals – now dominated by cancers, chronic diseases and genetic disorders – has become vastly more complex.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152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243584" y="1747379"/>
            <a:ext cx="95822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Global </a:t>
            </a:r>
            <a:r>
              <a:rPr lang="en-US" sz="2400" b="1" dirty="0"/>
              <a:t>legislation</a:t>
            </a:r>
            <a:endParaRPr lang="tr-TR" sz="2400" dirty="0"/>
          </a:p>
          <a:p>
            <a:endParaRPr lang="tr-TR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Create </a:t>
            </a:r>
            <a:r>
              <a:rPr lang="en-US" sz="2400" dirty="0"/>
              <a:t>virtual enemies to fight against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Make various studies and experiences no one is aware of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What was and is Avian Influenza – Bird Flu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Who created (CCHF) Crimean – Congo hemorrhagic fever?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What is Ebola?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AIDS, SARS?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Flu or chemical threat?</a:t>
            </a:r>
            <a:endParaRPr lang="tr-TR" sz="2400" dirty="0"/>
          </a:p>
          <a:p>
            <a:r>
              <a:rPr lang="en-US" dirty="0" smtClean="0">
                <a:latin typeface="Gadugi" panose="020B0502040204020203" pitchFamily="34" charset="0"/>
              </a:rPr>
              <a:t>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0317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16736" y="1572768"/>
            <a:ext cx="93512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Present and future challenges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Patterns </a:t>
            </a:r>
            <a:r>
              <a:rPr lang="en-US" sz="2400" dirty="0"/>
              <a:t>of disease have changed throughout human history,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Old diseases disappearing and new ones emerging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New infectious threats may suddenly appear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Most of the times they are almost impossible to predict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The rise of hospital-acquired infections, such as Methicillin Resistant Staphylococcus Aureus (MRSA)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3099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53312" y="1524000"/>
            <a:ext cx="93146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Possible changes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Changing </a:t>
            </a:r>
            <a:r>
              <a:rPr lang="en-US" sz="2400" dirty="0"/>
              <a:t>lifestyles will also result in changing patterns of ill health.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The spread of unhealthy diets and fast food create big health issues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In many countries heart disease and other diet-related diseases are at peak </a:t>
            </a:r>
            <a:r>
              <a:rPr lang="en-US" sz="2400" dirty="0" smtClean="0"/>
              <a:t>level</a:t>
            </a:r>
            <a:r>
              <a:rPr lang="tr-TR" sz="2400" dirty="0" smtClean="0"/>
              <a:t>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Progression of the tobacco epidemic in many countries be expected to lead to an increase in tobacco-related morbidity and mortality.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Drug legalization will bring many problems in the years to come.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2824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://www.altensis.com/wp-content/uploads/2015/07/Okmeydan%C4%B1-1-1148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57" y="1388766"/>
            <a:ext cx="8563643" cy="41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39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257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65504" y="1487424"/>
            <a:ext cx="9302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Evolution </a:t>
            </a:r>
            <a:endParaRPr lang="tr-TR" sz="2400" dirty="0"/>
          </a:p>
          <a:p>
            <a:endParaRPr lang="tr-TR" sz="1600" b="1" dirty="0" smtClean="0"/>
          </a:p>
          <a:p>
            <a:pPr algn="just"/>
            <a:r>
              <a:rPr lang="en-US" sz="2400" b="1" dirty="0" smtClean="0"/>
              <a:t>Models </a:t>
            </a:r>
            <a:r>
              <a:rPr lang="en-US" sz="2400" b="1" dirty="0"/>
              <a:t>of care setting </a:t>
            </a:r>
            <a:endParaRPr lang="tr-TR" sz="2400" dirty="0"/>
          </a:p>
          <a:p>
            <a:pPr algn="just"/>
            <a:endParaRPr lang="tr-TR" sz="1600" dirty="0" smtClean="0"/>
          </a:p>
          <a:p>
            <a:pPr algn="just"/>
            <a:r>
              <a:rPr lang="en-US" sz="2400" dirty="0" smtClean="0"/>
              <a:t>From</a:t>
            </a:r>
            <a:r>
              <a:rPr lang="en-US" sz="2400" dirty="0"/>
              <a:t>: Hospital-based care (accident and emergency, inpatient wards, day-case surgery, outpatient clinics) and general practice </a:t>
            </a:r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r>
              <a:rPr lang="en-US" sz="2400" dirty="0" smtClean="0"/>
              <a:t>To</a:t>
            </a:r>
            <a:r>
              <a:rPr lang="en-US" sz="2400" dirty="0"/>
              <a:t>: A community-based outpatient clinic which operates openly as a multi-agency one stop shop 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1388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28928" y="1560576"/>
            <a:ext cx="93390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Evolution </a:t>
            </a:r>
            <a:endParaRPr lang="tr-TR" sz="2400" dirty="0"/>
          </a:p>
          <a:p>
            <a:endParaRPr lang="tr-TR" sz="1600" b="1" dirty="0" smtClean="0"/>
          </a:p>
          <a:p>
            <a:r>
              <a:rPr lang="en-US" sz="2400" b="1" dirty="0"/>
              <a:t>Nature of intervention </a:t>
            </a:r>
            <a:endParaRPr lang="tr-TR" sz="2400" dirty="0"/>
          </a:p>
          <a:p>
            <a:endParaRPr lang="tr-TR" sz="1600" dirty="0" smtClean="0"/>
          </a:p>
          <a:p>
            <a:pPr algn="just"/>
            <a:r>
              <a:rPr lang="en-US" sz="2400" dirty="0" smtClean="0"/>
              <a:t>From</a:t>
            </a:r>
            <a:r>
              <a:rPr lang="en-US" sz="2400" dirty="0"/>
              <a:t>: Specialized clinical treatment </a:t>
            </a:r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r>
              <a:rPr lang="en-US" sz="2400" dirty="0" smtClean="0"/>
              <a:t>To</a:t>
            </a:r>
            <a:r>
              <a:rPr lang="en-US" sz="2400" dirty="0"/>
              <a:t>: Remote IT monitoring, secondary prevention and psychosocial support </a:t>
            </a:r>
            <a:endParaRPr lang="tr-TR" sz="2400" dirty="0"/>
          </a:p>
          <a:p>
            <a:pPr algn="just"/>
            <a:endParaRPr lang="tr-TR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67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65504" y="1548384"/>
            <a:ext cx="93024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Evolution </a:t>
            </a:r>
            <a:endParaRPr lang="tr-TR" sz="2400" dirty="0"/>
          </a:p>
          <a:p>
            <a:endParaRPr lang="tr-TR" sz="1600" b="1" dirty="0" smtClean="0"/>
          </a:p>
          <a:p>
            <a:r>
              <a:rPr lang="en-US" sz="2400" b="1" dirty="0"/>
              <a:t>Duration of care </a:t>
            </a:r>
            <a:endParaRPr lang="tr-TR" sz="2400" dirty="0"/>
          </a:p>
          <a:p>
            <a:endParaRPr lang="tr-TR" sz="1600" dirty="0" smtClean="0"/>
          </a:p>
          <a:p>
            <a:pPr algn="just"/>
            <a:r>
              <a:rPr lang="en-US" sz="2400" dirty="0" smtClean="0"/>
              <a:t>From</a:t>
            </a:r>
            <a:r>
              <a:rPr lang="en-US" sz="2400" dirty="0"/>
              <a:t>: Extended inpatient admission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To</a:t>
            </a:r>
            <a:r>
              <a:rPr lang="en-US" sz="2400" dirty="0"/>
              <a:t>: Health provision from multiple service settings, including health and social care and the voluntary sector </a:t>
            </a:r>
            <a:endParaRPr lang="tr-TR" sz="2400" dirty="0"/>
          </a:p>
          <a:p>
            <a:endParaRPr lang="tr-TR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086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28928" y="1584960"/>
            <a:ext cx="93390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Evolution </a:t>
            </a:r>
            <a:endParaRPr lang="tr-TR" sz="2400" dirty="0"/>
          </a:p>
          <a:p>
            <a:endParaRPr lang="tr-TR" sz="1600" b="1" dirty="0" smtClean="0"/>
          </a:p>
          <a:p>
            <a:pPr algn="just"/>
            <a:r>
              <a:rPr lang="en-US" sz="2400" b="1" dirty="0"/>
              <a:t>Social construction of the patient </a:t>
            </a:r>
            <a:endParaRPr lang="tr-TR" sz="2400" dirty="0"/>
          </a:p>
          <a:p>
            <a:pPr algn="just"/>
            <a:endParaRPr lang="tr-TR" sz="1600" dirty="0" smtClean="0"/>
          </a:p>
          <a:p>
            <a:pPr algn="just"/>
            <a:r>
              <a:rPr lang="en-US" sz="2400" dirty="0" smtClean="0"/>
              <a:t>From</a:t>
            </a:r>
            <a:r>
              <a:rPr lang="en-US" sz="2400" dirty="0"/>
              <a:t>: Passive and dependent </a:t>
            </a:r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r>
              <a:rPr lang="en-US" sz="2400" dirty="0" smtClean="0"/>
              <a:t>To</a:t>
            </a:r>
            <a:r>
              <a:rPr lang="en-US" sz="2400" dirty="0"/>
              <a:t>: An engaged co-producer with rights and responsibilities</a:t>
            </a:r>
            <a:endParaRPr lang="tr-TR" sz="2400" dirty="0"/>
          </a:p>
          <a:p>
            <a:endParaRPr lang="tr-TR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9751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41120" y="1487424"/>
            <a:ext cx="9326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Cause </a:t>
            </a:r>
            <a:endParaRPr lang="tr-TR" sz="2400" dirty="0"/>
          </a:p>
          <a:p>
            <a:r>
              <a:rPr lang="en-US" sz="2400" dirty="0"/>
              <a:t>Disease is caused by mistakes in the habits of living. </a:t>
            </a:r>
            <a:endParaRPr lang="tr-TR" sz="2400" dirty="0"/>
          </a:p>
          <a:p>
            <a:endParaRPr lang="tr-TR" sz="2400" b="1" dirty="0" smtClean="0"/>
          </a:p>
          <a:p>
            <a:r>
              <a:rPr lang="en-US" sz="2400" b="1" dirty="0" smtClean="0"/>
              <a:t>Remedy </a:t>
            </a:r>
            <a:endParaRPr lang="tr-TR" sz="2400" dirty="0"/>
          </a:p>
          <a:p>
            <a:r>
              <a:rPr lang="en-US" sz="2400" dirty="0"/>
              <a:t>Correct the mistakes of living, the thinking goes, and disease will take care of itself.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1630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http://cdn3.volusion.com/penvm.tdrca/v/vspfiles/photos/HealthyDietnHealthyEating-2.jpg?13845479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53" y="1359189"/>
            <a:ext cx="7291136" cy="42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27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77696" y="1548384"/>
            <a:ext cx="92903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Hospital – Health – Healing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Nutrition </a:t>
            </a:r>
            <a:r>
              <a:rPr lang="en-US" sz="2400" dirty="0"/>
              <a:t>and health increasing exponentially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Genetics show what and how we eat through metabolism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Our genes express how we feed ourselves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We can influence our bodies through what we eat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101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22614" y="1747378"/>
            <a:ext cx="95032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Local legislation</a:t>
            </a:r>
            <a:endParaRPr lang="tr-TR" sz="2400" dirty="0"/>
          </a:p>
          <a:p>
            <a:endParaRPr lang="tr-TR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Health </a:t>
            </a:r>
            <a:r>
              <a:rPr lang="en-US" sz="2400" dirty="0"/>
              <a:t>plans that are not </a:t>
            </a:r>
            <a:r>
              <a:rPr lang="en-US" sz="2400" dirty="0" smtClean="0"/>
              <a:t>applicable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Security and insurance takes over health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Change of plans too frequently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Lack of social achievable goals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“Money buys service” </a:t>
            </a:r>
            <a:r>
              <a:rPr lang="en-US" sz="2400" dirty="0" smtClean="0"/>
              <a:t>method</a:t>
            </a:r>
            <a:endParaRPr lang="tr-TR" sz="2400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69126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22614" y="1747378"/>
            <a:ext cx="9345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medicine of the future 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No </a:t>
            </a:r>
            <a:r>
              <a:rPr lang="en-US" sz="2400" dirty="0"/>
              <a:t>longer be </a:t>
            </a:r>
            <a:r>
              <a:rPr lang="en-US" sz="2400" dirty="0" smtClean="0"/>
              <a:t>remedial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It will be </a:t>
            </a:r>
            <a:r>
              <a:rPr lang="en-US" sz="2400" dirty="0" smtClean="0"/>
              <a:t>preventive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Not based on </a:t>
            </a:r>
            <a:r>
              <a:rPr lang="en-US" sz="2400" dirty="0" smtClean="0"/>
              <a:t>drugs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On the best diet for </a:t>
            </a:r>
            <a:r>
              <a:rPr lang="en-US" sz="2400" dirty="0" smtClean="0"/>
              <a:t>health</a:t>
            </a:r>
            <a:endParaRPr lang="tr-TR" sz="2400" dirty="0"/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341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02080" y="1560576"/>
            <a:ext cx="926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2500 </a:t>
            </a:r>
            <a:r>
              <a:rPr lang="en-US" sz="2400" dirty="0"/>
              <a:t>years ago, Hippocrates, the "Father of Medicine", said to his students, </a:t>
            </a:r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r>
              <a:rPr lang="en-US" sz="2400" i="1" dirty="0" smtClean="0">
                <a:solidFill>
                  <a:srgbClr val="00B050"/>
                </a:solidFill>
              </a:rPr>
              <a:t>"</a:t>
            </a:r>
            <a:r>
              <a:rPr lang="en-US" sz="2400" i="1" dirty="0">
                <a:solidFill>
                  <a:srgbClr val="00B050"/>
                </a:solidFill>
              </a:rPr>
              <a:t>Let thy food be thy medicine and thy medicine be thy food"</a:t>
            </a:r>
            <a:endParaRPr lang="tr-TR" sz="2400" i="1" dirty="0">
              <a:solidFill>
                <a:srgbClr val="00B050"/>
              </a:solidFill>
            </a:endParaRPr>
          </a:p>
          <a:p>
            <a:pPr algn="just"/>
            <a:endParaRPr lang="tr-TR" sz="2400" dirty="0" smtClean="0"/>
          </a:p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Good </a:t>
            </a:r>
            <a:r>
              <a:rPr lang="en-US" sz="2400" b="1" dirty="0">
                <a:solidFill>
                  <a:srgbClr val="C00000"/>
                </a:solidFill>
              </a:rPr>
              <a:t>luck for your new venture.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488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22614" y="1747378"/>
            <a:ext cx="93453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Calligraphy" panose="03010101010101010101" pitchFamily="66" charset="0"/>
              </a:rPr>
              <a:t>Thank you</a:t>
            </a:r>
          </a:p>
          <a:p>
            <a:endParaRPr lang="tr-TR" sz="2400" dirty="0" smtClean="0"/>
          </a:p>
          <a:p>
            <a:endParaRPr lang="tr-TR" sz="2400" dirty="0" smtClean="0">
              <a:latin typeface="Lucida Calligraphy" panose="03010101010101010101" pitchFamily="66" charset="0"/>
            </a:endParaRPr>
          </a:p>
          <a:p>
            <a:r>
              <a:rPr lang="en-US" sz="2400" dirty="0" smtClean="0">
                <a:latin typeface="Lucida Calligraphy" panose="03010101010101010101" pitchFamily="66" charset="0"/>
              </a:rPr>
              <a:t>Kadir Serdar Saglamtunc, FCSI </a:t>
            </a:r>
          </a:p>
          <a:p>
            <a:endParaRPr lang="tr-TR" sz="2400" dirty="0" smtClean="0">
              <a:latin typeface="Lucida Calligraphy" panose="03010101010101010101" pitchFamily="66" charset="0"/>
            </a:endParaRPr>
          </a:p>
          <a:p>
            <a:r>
              <a:rPr lang="en-US" sz="2400" dirty="0" smtClean="0">
                <a:latin typeface="Lucida Calligraphy" panose="03010101010101010101" pitchFamily="66" charset="0"/>
              </a:rPr>
              <a:t>DM Consulting Engineering LLC </a:t>
            </a:r>
          </a:p>
          <a:p>
            <a:r>
              <a:rPr lang="en-US" sz="2400" dirty="0" smtClean="0">
                <a:latin typeface="Lucida Calligraphy" panose="03010101010101010101" pitchFamily="66" charset="0"/>
              </a:rPr>
              <a:t>PO Box:50, 06550 Çankaya</a:t>
            </a:r>
          </a:p>
          <a:p>
            <a:r>
              <a:rPr lang="en-US" sz="2400" dirty="0" smtClean="0">
                <a:latin typeface="Lucida Calligraphy" panose="03010101010101010101" pitchFamily="66" charset="0"/>
              </a:rPr>
              <a:t>Ankara - Turkey </a:t>
            </a:r>
            <a:endParaRPr lang="en-US" sz="2400" dirty="0">
              <a:latin typeface="Lucida Calligraphy" panose="03010101010101010101" pitchFamily="66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20" y="3105816"/>
            <a:ext cx="1479884" cy="11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8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22614" y="1747378"/>
            <a:ext cx="95032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Education</a:t>
            </a:r>
            <a:endParaRPr lang="tr-TR" sz="2400" b="1" dirty="0" smtClean="0"/>
          </a:p>
          <a:p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Lack of universal medicine knowledge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Under chemical manufacturers’ influence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Malpractices are everywhere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Non – doctors take the role of doctors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Medicine oriented treatment methods </a:t>
            </a:r>
            <a:endParaRPr lang="tr-TR" sz="2400" dirty="0" smtClean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133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22614" y="1747378"/>
            <a:ext cx="95032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Hospital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We </a:t>
            </a:r>
            <a:r>
              <a:rPr lang="en-US" sz="2400" dirty="0"/>
              <a:t>know that lack of stable, standard processes creates vast amounts of waste and harm in healthcare that can be alleviated. </a:t>
            </a:r>
            <a:endParaRPr lang="tr-TR" sz="2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We </a:t>
            </a:r>
            <a:r>
              <a:rPr lang="en-US" sz="2400" dirty="0"/>
              <a:t>know that hospitals can be built faster, better, and less expensively when disciplines collaborate, such as when integrated project delivery works well.</a:t>
            </a:r>
            <a:endParaRPr lang="tr-TR" sz="2400" dirty="0"/>
          </a:p>
          <a:p>
            <a:r>
              <a:rPr lang="en-US" dirty="0" smtClean="0">
                <a:latin typeface="Gadugi" panose="020B0502040204020203" pitchFamily="34" charset="0"/>
              </a:rPr>
              <a:t> 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633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 descr="http://www.topmastersinhealthcare.com/hospital-room/future-hospit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68" y="1219200"/>
            <a:ext cx="9577137" cy="4481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72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43713"/>
            <a:ext cx="9144000" cy="4754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latin typeface="Gadugi" panose="020B0502040204020203" pitchFamily="34" charset="0"/>
              </a:rPr>
              <a:t>Contemporary Hospital Projects</a:t>
            </a:r>
            <a:endParaRPr lang="tr-TR" sz="3200" dirty="0">
              <a:solidFill>
                <a:schemeClr val="accent2"/>
              </a:solidFill>
              <a:latin typeface="Gadugi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76544"/>
            <a:ext cx="9144000" cy="32918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Gadugi" panose="020B0502040204020203" pitchFamily="34" charset="0"/>
              </a:rPr>
              <a:t>FCSI EAME – HOST MILAN 2015</a:t>
            </a:r>
            <a:endParaRPr lang="tr-TR" dirty="0">
              <a:solidFill>
                <a:srgbClr val="7030A0"/>
              </a:solidFill>
              <a:latin typeface="Gadugi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16736" y="1219200"/>
            <a:ext cx="9351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can the hospital of the future sustainable? </a:t>
            </a:r>
            <a:endParaRPr lang="tr-TR" sz="2400" dirty="0"/>
          </a:p>
          <a:p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Patient </a:t>
            </a:r>
            <a:r>
              <a:rPr lang="en-US" sz="2400" dirty="0"/>
              <a:t>experience will govern healthcare; any effort that does not speed the patient back to health will be recognized as waste.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The hospital will use 100% of its space, 24 hours a day. It will be smaller.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Spaces will </a:t>
            </a:r>
            <a:r>
              <a:rPr lang="en-US" sz="2400" dirty="0" smtClean="0"/>
              <a:t>flexible among </a:t>
            </a:r>
            <a:r>
              <a:rPr lang="en-US" sz="2400" dirty="0"/>
              <a:t>services.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Processes will remain active and improving continuously. </a:t>
            </a:r>
            <a:endParaRPr lang="tr-TR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Costs and time frames for design, construction, and operation will decline </a:t>
            </a:r>
            <a:r>
              <a:rPr lang="en-US" sz="2400" dirty="0" smtClean="0"/>
              <a:t>precipitously.</a:t>
            </a:r>
            <a:endParaRPr lang="tr-TR" sz="24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Cooperation </a:t>
            </a:r>
            <a:r>
              <a:rPr lang="en-US" sz="2400" dirty="0"/>
              <a:t>with frontline healthcare workers, hospital executives, architects, and construction experts will be established from day 1 of any construction project, and it will remain sound through move-in. </a:t>
            </a:r>
            <a:endParaRPr lang="tr-TR" sz="2400" dirty="0"/>
          </a:p>
          <a:p>
            <a:r>
              <a:rPr lang="en-US" dirty="0"/>
              <a:t> </a:t>
            </a:r>
            <a:r>
              <a:rPr lang="en-US" dirty="0" smtClean="0">
                <a:latin typeface="Gadugi" panose="020B0502040204020203" pitchFamily="34" charset="0"/>
              </a:rPr>
              <a:t>  </a:t>
            </a:r>
            <a:endParaRPr lang="tr-TR" dirty="0">
              <a:latin typeface="Gadugi" panose="020B0502040204020203" pitchFamily="34" charset="0"/>
            </a:endParaRPr>
          </a:p>
        </p:txBody>
      </p:sp>
      <p:pic>
        <p:nvPicPr>
          <p:cNvPr id="6" name="Resim 5" descr="http://www.fcsi.org/resource/resmgr/banners/bann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b="3844"/>
          <a:stretch/>
        </p:blipFill>
        <p:spPr bwMode="auto">
          <a:xfrm>
            <a:off x="540929" y="5700458"/>
            <a:ext cx="156337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86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3087</Words>
  <Application>Microsoft Office PowerPoint</Application>
  <PresentationFormat>Geniş ekran</PresentationFormat>
  <Paragraphs>440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Gadugi</vt:lpstr>
      <vt:lpstr>Lucida Calligraphy</vt:lpstr>
      <vt:lpstr>Wingdings</vt:lpstr>
      <vt:lpstr>Office Teması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  <vt:lpstr>Contemporary Hospital Projects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Hospital Projects</dc:title>
  <dc:creator>SSaglam</dc:creator>
  <cp:lastModifiedBy>SSaglam</cp:lastModifiedBy>
  <cp:revision>26</cp:revision>
  <dcterms:created xsi:type="dcterms:W3CDTF">2015-10-09T11:16:33Z</dcterms:created>
  <dcterms:modified xsi:type="dcterms:W3CDTF">2015-10-24T16:47:33Z</dcterms:modified>
</cp:coreProperties>
</file>